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3" r:id="rId3"/>
    <p:sldId id="261" r:id="rId4"/>
    <p:sldId id="320" r:id="rId5"/>
    <p:sldId id="818" r:id="rId6"/>
    <p:sldId id="319" r:id="rId7"/>
    <p:sldId id="257" r:id="rId8"/>
    <p:sldId id="331" r:id="rId9"/>
    <p:sldId id="332" r:id="rId10"/>
    <p:sldId id="324" r:id="rId11"/>
    <p:sldId id="326" r:id="rId12"/>
    <p:sldId id="327" r:id="rId13"/>
    <p:sldId id="314" r:id="rId14"/>
    <p:sldId id="263" r:id="rId15"/>
    <p:sldId id="265" r:id="rId16"/>
    <p:sldId id="264" r:id="rId17"/>
    <p:sldId id="267" r:id="rId18"/>
    <p:sldId id="266" r:id="rId19"/>
    <p:sldId id="268" r:id="rId20"/>
    <p:sldId id="269" r:id="rId21"/>
    <p:sldId id="325" r:id="rId22"/>
    <p:sldId id="329" r:id="rId23"/>
    <p:sldId id="33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E138-6CF7-7158-62E8-4F6EB184BC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181ACB-3B25-E818-DE11-7B6135B6D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CECD5-0A11-1C04-866E-9EED8D1A0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376EC-1959-5847-078C-D2559FB98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552A-8039-C135-61BA-DE57FAEEE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924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3AC1-E0BA-4134-2BB1-B15BA86CA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5D1F8-DEE3-F929-0A2F-29614B04F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863DE-A227-B9E9-D6BA-F7048738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49F35-6C82-8427-49E8-EE059D7E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155B9-5BA8-E9FB-6143-925C64D97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3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36182E-D727-6AF6-E37D-10337F4923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737C4-DBDF-B2A0-6068-FF5EA8CA9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43FBA-85D1-E220-5DCE-29604176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5EAC6-3C3D-DC06-7583-5DD68FCC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2AE1-63E3-E7D1-36EA-EBF537EDE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893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72F0A-01FC-32DC-ED36-238D7564B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65B7E-49D3-A9D7-B57E-F6761CFA0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50AE8-69D8-85ED-DD6D-9583FF1F5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9626-272F-6A09-AF11-682D32F19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B083C-DF73-3AB3-398D-D92878ED7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78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D897-8FEA-A6E3-52B0-6B6077037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EE5E51-0811-508D-6B2B-66B64E013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A949A-4AD6-AA2E-EA1A-46EA0C43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8B221-7400-F16D-7629-4651B0655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04F07-684B-8938-8E59-570431F3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00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570D9-B2D0-5F24-0DB6-ED295DDCD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383A6-EEBA-C84C-9A74-AE8942D6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4AC39B-A763-DB11-24E8-90A612B71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71F5F-2DC5-4818-26B8-0EC85B0D6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656299-85E7-08FF-02BD-533E3CC4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35A56-3079-66BC-EAFA-75779F0C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75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2700F-AE4A-78DB-96FD-DFC65A96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527F9-647C-C4DD-B077-32539E5D4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E7309-61B6-197B-E7F2-8A7497E5D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F3108-6FD9-C995-AB94-C0669A737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58C85-3960-CBE5-9BC9-A8461CE10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5A027A-1F32-D1F5-23A7-9A61F2A85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71322-AC51-92B1-3747-CD7A79B5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AC83D-E78A-8391-6094-D79012EE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717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8366-898E-1C99-78D2-DEDD7B28F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EFC3D-E5CD-CBAA-D2A5-0E5DD80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E2375-5686-65CA-7EFF-E035FCEFE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7AA9C9-71F3-C669-0E02-E9B3795F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7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7DEFE-5EF0-8ADB-FE82-CA45417B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28D76E-F1F9-835A-EF46-1E0B7942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5E7EA2-77C5-DA59-07B6-002DDFFA7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45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E999-4C98-4ACB-5B9B-55E00C553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DB0C2-5367-885B-D6EA-D373C4CC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5891B-2471-31F1-C96C-BC20CFF49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C6884-B72B-C213-F9DF-0A4C4E4AC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E16F6-C883-63C8-A343-D3317AA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EAE8B-185B-DC36-779C-6B252BE7F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25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F18E1-7D38-13A1-55F7-2C98108CF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767E08-CE5B-CD80-2247-5908D7273D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8BCDF-1C4D-C524-2458-6E44B8627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FB1FA-D684-A3F2-A03E-FAFFDF6D6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77670-029E-A76D-080B-2EA32A06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BCB56-0BA7-6BEC-BEC9-538BA05A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240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92736-B3CE-F321-173D-A1ED8ECF8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0035F-D4C9-F40B-E11E-F28F15E26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64EAC-EA74-034F-C570-533377702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738EC-D352-4BF8-9230-1914DFB6547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604AD-ECD6-704A-AB9A-16876A5F9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F4829-5741-4A28-0277-8592B9252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FF077-1AC7-4097-B54D-AF7E574CE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314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AE05-180D-A2D7-F5FB-3141C22FD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055876" cy="2387600"/>
          </a:xfrm>
        </p:spPr>
        <p:txBody>
          <a:bodyPr>
            <a:normAutofit fontScale="90000"/>
          </a:bodyPr>
          <a:lstStyle/>
          <a:p>
            <a:r>
              <a:rPr lang="ru-RU" b="0" i="0" dirty="0">
                <a:effectLst/>
                <a:latin typeface="Rubik"/>
              </a:rPr>
              <a:t>Финансирование геологоразведки: госфинансирование, крупные горные компании и юниоры – какой источник важней и когда</a:t>
            </a:r>
            <a:endParaRPr lang="en-GB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DC00A-E761-EBFD-5DB8-F43233E97B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600" b="1" dirty="0"/>
              <a:t>А.С. Якубчук</a:t>
            </a:r>
          </a:p>
          <a:p>
            <a:r>
              <a:rPr lang="en-GB" dirty="0"/>
              <a:t>09</a:t>
            </a:r>
            <a:r>
              <a:rPr lang="ru-RU" dirty="0"/>
              <a:t>/</a:t>
            </a:r>
            <a:r>
              <a:rPr lang="en-GB" dirty="0"/>
              <a:t>03</a:t>
            </a:r>
            <a:r>
              <a:rPr lang="ru-RU" dirty="0"/>
              <a:t>/2</a:t>
            </a:r>
            <a:r>
              <a:rPr lang="en-GB" dirty="0"/>
              <a:t>3</a:t>
            </a:r>
            <a:endParaRPr lang="ru-RU" dirty="0"/>
          </a:p>
          <a:p>
            <a:r>
              <a:rPr lang="ru-RU" dirty="0"/>
              <a:t>Встреча Российского горного клуба МАЙНЕКС</a:t>
            </a:r>
          </a:p>
          <a:p>
            <a:r>
              <a:rPr lang="ru-RU" dirty="0"/>
              <a:t>При поддержке МОЕХ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738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-19081"/>
            <a:ext cx="10515600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Расходы на ГРР в мире в 19</a:t>
            </a:r>
            <a:r>
              <a:rPr lang="en-GB" b="1" dirty="0">
                <a:latin typeface="+mn-lt"/>
              </a:rPr>
              <a:t>7</a:t>
            </a:r>
            <a:r>
              <a:rPr lang="ru-RU" b="1" dirty="0">
                <a:latin typeface="+mn-lt"/>
              </a:rPr>
              <a:t>5-20</a:t>
            </a:r>
            <a:r>
              <a:rPr lang="en-GB" b="1" dirty="0">
                <a:latin typeface="+mn-lt"/>
              </a:rPr>
              <a:t>20 </a:t>
            </a:r>
            <a:r>
              <a:rPr lang="ru-RU" b="1" dirty="0" err="1">
                <a:latin typeface="+mn-lt"/>
              </a:rPr>
              <a:t>гг</a:t>
            </a:r>
            <a:endParaRPr lang="en-GB" b="1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435A9E-E925-4455-84E5-7E4E7AEA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924550"/>
            <a:ext cx="2743200" cy="365125"/>
          </a:xfrm>
        </p:spPr>
        <p:txBody>
          <a:bodyPr/>
          <a:lstStyle/>
          <a:p>
            <a:fld id="{76FFE9D0-4F9A-4E0A-AC03-F1E2157AD241}" type="slidenum">
              <a:rPr lang="en-GB" smtClean="0"/>
              <a:t>10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FBC0D9-DB70-4083-ADD9-8B685F9F1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7" t="26497" r="15666" b="24351"/>
          <a:stretch/>
        </p:blipFill>
        <p:spPr>
          <a:xfrm>
            <a:off x="5678900" y="1184089"/>
            <a:ext cx="6455343" cy="24476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16A87C-8412-459A-B61B-504403E4B4D9}"/>
              </a:ext>
            </a:extLst>
          </p:cNvPr>
          <p:cNvSpPr/>
          <p:nvPr/>
        </p:nvSpPr>
        <p:spPr>
          <a:xfrm>
            <a:off x="6275670" y="3672419"/>
            <a:ext cx="577516" cy="573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57A79B-298D-49EF-AF87-164160FBD7E4}"/>
              </a:ext>
            </a:extLst>
          </p:cNvPr>
          <p:cNvSpPr/>
          <p:nvPr/>
        </p:nvSpPr>
        <p:spPr>
          <a:xfrm>
            <a:off x="5428648" y="3672419"/>
            <a:ext cx="483923" cy="1824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B0E0B3E-BBD6-492B-98AD-3CD2AB60E43D}"/>
              </a:ext>
            </a:extLst>
          </p:cNvPr>
          <p:cNvSpPr/>
          <p:nvPr/>
        </p:nvSpPr>
        <p:spPr>
          <a:xfrm>
            <a:off x="5912572" y="3434682"/>
            <a:ext cx="6234502" cy="237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052F641-419E-4AF0-8140-A32DD7612D96}"/>
              </a:ext>
            </a:extLst>
          </p:cNvPr>
          <p:cNvSpPr/>
          <p:nvPr/>
        </p:nvSpPr>
        <p:spPr>
          <a:xfrm>
            <a:off x="44926" y="3327485"/>
            <a:ext cx="2910030" cy="304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D657D-B330-0269-839B-123070733D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3" t="31259" r="13668" b="22509"/>
          <a:stretch/>
        </p:blipFill>
        <p:spPr>
          <a:xfrm>
            <a:off x="57757" y="3128467"/>
            <a:ext cx="5880475" cy="29985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967D92-33BD-389A-D18C-4ED09D620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33" t="35259" r="21750" b="21018"/>
          <a:stretch/>
        </p:blipFill>
        <p:spPr>
          <a:xfrm>
            <a:off x="5968178" y="3434682"/>
            <a:ext cx="4908049" cy="2845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1B364B-0CCD-54A2-E078-8FB2A00711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85" t="27368" r="28432" b="25546"/>
          <a:stretch/>
        </p:blipFill>
        <p:spPr>
          <a:xfrm>
            <a:off x="145489" y="1054190"/>
            <a:ext cx="5625391" cy="25355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49E8E7-F6B1-4909-A65A-588358915E6D}"/>
              </a:ext>
            </a:extLst>
          </p:cNvPr>
          <p:cNvSpPr txBox="1"/>
          <p:nvPr/>
        </p:nvSpPr>
        <p:spPr>
          <a:xfrm>
            <a:off x="2808100" y="6417554"/>
            <a:ext cx="863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Золото </a:t>
            </a:r>
            <a:r>
              <a:rPr lang="en-GB" b="1" dirty="0"/>
              <a:t>–</a:t>
            </a:r>
            <a:r>
              <a:rPr lang="ru-RU" b="1" dirty="0"/>
              <a:t> главное (40%) направление инвестиций, а также цветные металлы (30%)</a:t>
            </a:r>
            <a:endParaRPr lang="en-GB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7B3404-614A-04E7-EBD4-4A3E751AB28E}"/>
              </a:ext>
            </a:extLst>
          </p:cNvPr>
          <p:cNvSpPr txBox="1"/>
          <p:nvPr/>
        </p:nvSpPr>
        <p:spPr>
          <a:xfrm>
            <a:off x="145489" y="6488668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MinEx</a:t>
            </a:r>
            <a:r>
              <a:rPr lang="en-GB" dirty="0"/>
              <a:t> Consulting</a:t>
            </a:r>
          </a:p>
        </p:txBody>
      </p:sp>
    </p:spTree>
    <p:extLst>
      <p:ext uri="{BB962C8B-B14F-4D97-AF65-F5344CB8AC3E}">
        <p14:creationId xmlns:p14="http://schemas.microsoft.com/office/powerpoint/2010/main" val="876711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0C5CDA-D1BA-A963-F773-1A8B04B17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8" t="24841" r="11833" b="29568"/>
          <a:stretch/>
        </p:blipFill>
        <p:spPr>
          <a:xfrm>
            <a:off x="644358" y="577516"/>
            <a:ext cx="10493542" cy="5755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7B64D0-AAA3-0AD6-77E5-224039193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866" t="77688" r="11833" b="20000"/>
          <a:stretch/>
        </p:blipFill>
        <p:spPr>
          <a:xfrm>
            <a:off x="8446168" y="6432884"/>
            <a:ext cx="2581710" cy="288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8FB8E9-114E-AD23-867F-0AA118231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8" t="18869" r="11833" b="77599"/>
          <a:stretch/>
        </p:blipFill>
        <p:spPr>
          <a:xfrm>
            <a:off x="949158" y="136358"/>
            <a:ext cx="10383520" cy="441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378E25D-182F-5DFB-C62C-2EABB7A58307}"/>
              </a:ext>
            </a:extLst>
          </p:cNvPr>
          <p:cNvSpPr/>
          <p:nvPr/>
        </p:nvSpPr>
        <p:spPr>
          <a:xfrm>
            <a:off x="4318000" y="6052069"/>
            <a:ext cx="2032000" cy="2807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1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BC7E1-5B41-13FF-4FA6-5C05EEFC5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7" t="18074" r="8500" b="14667"/>
          <a:stretch/>
        </p:blipFill>
        <p:spPr>
          <a:xfrm>
            <a:off x="685800" y="45720"/>
            <a:ext cx="10717368" cy="677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3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ECFA0-B25E-439F-86A7-A955CAEF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323" y="365125"/>
            <a:ext cx="12240323" cy="1325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FFFF00"/>
                </a:solidFill>
                <a:latin typeface="+mn-lt"/>
                <a:ea typeface="Times New Roman" panose="02020603050405020304" pitchFamily="18" charset="0"/>
              </a:rPr>
              <a:t>Золото-рудные месторождения мира всех типов</a:t>
            </a:r>
            <a:endParaRPr lang="en-GB" sz="3200" b="1" dirty="0">
              <a:solidFill>
                <a:srgbClr val="FFFF00"/>
              </a:solidFill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10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3DDBCEAA-F87E-4810-BB09-F857FE3D5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19724" r="1315" b="10272"/>
          <a:stretch/>
        </p:blipFill>
        <p:spPr>
          <a:xfrm>
            <a:off x="1981200" y="1828890"/>
            <a:ext cx="8229600" cy="4068585"/>
          </a:xfrm>
          <a:prstGeom prst="rect">
            <a:avLst/>
          </a:prstGeom>
        </p:spPr>
      </p:pic>
      <p:pic>
        <p:nvPicPr>
          <p:cNvPr id="11" name="Content Placeholder 4" descr="Graphical user interface, map&#10;&#10;Description automatically generated">
            <a:extLst>
              <a:ext uri="{FF2B5EF4-FFF2-40B4-BE49-F238E27FC236}">
                <a16:creationId xmlns:a16="http://schemas.microsoft.com/office/drawing/2014/main" id="{DF2F9FBB-D0B7-459B-B645-BB29C798E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t="48177" r="89250" b="39095"/>
          <a:stretch/>
        </p:blipFill>
        <p:spPr>
          <a:xfrm>
            <a:off x="2207568" y="4149081"/>
            <a:ext cx="936106" cy="9361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E5280F-9333-4113-BA75-63111AD55E76}"/>
              </a:ext>
            </a:extLst>
          </p:cNvPr>
          <p:cNvSpPr/>
          <p:nvPr/>
        </p:nvSpPr>
        <p:spPr>
          <a:xfrm>
            <a:off x="6023992" y="3789040"/>
            <a:ext cx="72008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0E1BC7-D471-4E1C-AEAE-D49F81259D6E}"/>
              </a:ext>
            </a:extLst>
          </p:cNvPr>
          <p:cNvSpPr txBox="1"/>
          <p:nvPr/>
        </p:nvSpPr>
        <p:spPr>
          <a:xfrm>
            <a:off x="8472265" y="188640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Якубчук, 2021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CE4CB7-4F78-4CFE-932E-E033031D4521}"/>
              </a:ext>
            </a:extLst>
          </p:cNvPr>
          <p:cNvSpPr txBox="1"/>
          <p:nvPr/>
        </p:nvSpPr>
        <p:spPr>
          <a:xfrm>
            <a:off x="2207568" y="3779749"/>
            <a:ext cx="957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Au, </a:t>
            </a:r>
            <a:r>
              <a:rPr lang="en-GB" dirty="0" err="1">
                <a:solidFill>
                  <a:schemeClr val="bg1"/>
                </a:solidFill>
              </a:rPr>
              <a:t>Moz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86C89F-407D-470D-A0E1-6F6A8316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4D5E-427D-477F-BAEF-CB671C3BE8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79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93FED-09FE-B558-8396-22A10E35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Расходы на ГРР по золоту -  1975-2020</a:t>
            </a:r>
            <a:endParaRPr lang="en-GB" b="1" dirty="0"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054C81-64B1-594F-4066-C46053A09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50" t="18370" r="6875" b="18181"/>
          <a:stretch/>
        </p:blipFill>
        <p:spPr>
          <a:xfrm>
            <a:off x="1575913" y="1384300"/>
            <a:ext cx="9106200" cy="5473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4E3216-9658-A803-FA38-7E9E9BA0FBF8}"/>
              </a:ext>
            </a:extLst>
          </p:cNvPr>
          <p:cNvSpPr txBox="1"/>
          <p:nvPr/>
        </p:nvSpPr>
        <p:spPr>
          <a:xfrm>
            <a:off x="8444883" y="4314281"/>
            <a:ext cx="3563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Но за последние 10 лет </a:t>
            </a:r>
          </a:p>
          <a:p>
            <a:r>
              <a:rPr lang="ru-RU" b="1" dirty="0"/>
              <a:t>не отражают рост цены на золото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5393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2232-B0E0-3F2B-B121-410CF8A5F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Затраты на ГРР в мире и цена на золото</a:t>
            </a:r>
            <a:endParaRPr lang="en-GB" b="1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0BE85B-0A16-E3B3-A17F-0C677BA43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84" t="28741" r="10916" b="15555"/>
          <a:stretch/>
        </p:blipFill>
        <p:spPr>
          <a:xfrm>
            <a:off x="1693410" y="1357666"/>
            <a:ext cx="8894681" cy="530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12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2F41-08D6-6AC7-FE1B-3A9C0378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+mn-lt"/>
              </a:rPr>
              <a:t>Расходы на ГРР по золоту по регионам -  1975-2020 </a:t>
            </a:r>
            <a:r>
              <a:rPr lang="ru-RU" sz="4000" b="1" dirty="0" err="1">
                <a:latin typeface="+mn-lt"/>
              </a:rPr>
              <a:t>гг</a:t>
            </a:r>
            <a:endParaRPr lang="en-GB" sz="4000" dirty="0"/>
          </a:p>
        </p:txBody>
      </p:sp>
      <p:pic>
        <p:nvPicPr>
          <p:cNvPr id="17" name="Content Placeholder 10">
            <a:extLst>
              <a:ext uri="{FF2B5EF4-FFF2-40B4-BE49-F238E27FC236}">
                <a16:creationId xmlns:a16="http://schemas.microsoft.com/office/drawing/2014/main" id="{9F6C8D29-9DA3-DEFC-41A2-AD6CC5860E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083" t="28296" r="10666" b="16297"/>
          <a:stretch/>
        </p:blipFill>
        <p:spPr>
          <a:xfrm>
            <a:off x="107660" y="2057400"/>
            <a:ext cx="5912140" cy="3460222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5017C82-78E2-F30F-93C2-8AC116D8B5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334" t="26620" r="11083" b="15112"/>
          <a:stretch/>
        </p:blipFill>
        <p:spPr>
          <a:xfrm>
            <a:off x="6172200" y="1969691"/>
            <a:ext cx="5912140" cy="36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4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AA0F-67B4-1595-F741-BC7F448A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Количество открытий – 1970-2019 </a:t>
            </a:r>
            <a:r>
              <a:rPr lang="ru-RU" b="1" dirty="0" err="1">
                <a:latin typeface="+mn-lt"/>
              </a:rPr>
              <a:t>гг</a:t>
            </a:r>
            <a:endParaRPr lang="en-GB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C5C53A-D67E-8C19-E117-9AAAA1E14B82}"/>
              </a:ext>
            </a:extLst>
          </p:cNvPr>
          <p:cNvSpPr txBox="1"/>
          <p:nvPr/>
        </p:nvSpPr>
        <p:spPr>
          <a:xfrm>
            <a:off x="1185193" y="5693446"/>
            <a:ext cx="941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 последние 50 лет было открыто ~2400 значительных месторождений золота в мире, </a:t>
            </a:r>
          </a:p>
          <a:p>
            <a:r>
              <a:rPr lang="ru-RU" dirty="0"/>
              <a:t>в том числе ~280 в Канаде и ~330 в Австралии</a:t>
            </a:r>
            <a:endParaRPr lang="en-GB" dirty="0"/>
          </a:p>
          <a:p>
            <a:r>
              <a:rPr lang="en-GB" dirty="0"/>
              <a:t>7500 </a:t>
            </a:r>
            <a:r>
              <a:rPr lang="ru-RU" dirty="0"/>
              <a:t>млн </a:t>
            </a:r>
            <a:r>
              <a:rPr lang="ru-RU" dirty="0" err="1"/>
              <a:t>унц</a:t>
            </a:r>
            <a:r>
              <a:rPr lang="en-GB" dirty="0"/>
              <a:t> </a:t>
            </a:r>
            <a:r>
              <a:rPr lang="ru-RU" dirty="0"/>
              <a:t>золота в мире, из которых </a:t>
            </a:r>
            <a:r>
              <a:rPr lang="en-GB" dirty="0"/>
              <a:t>1500 </a:t>
            </a:r>
            <a:r>
              <a:rPr lang="ru-RU" dirty="0"/>
              <a:t>млн </a:t>
            </a:r>
            <a:r>
              <a:rPr lang="ru-RU" dirty="0" err="1"/>
              <a:t>унц</a:t>
            </a:r>
            <a:r>
              <a:rPr lang="ru-RU" dirty="0"/>
              <a:t> попутного золота</a:t>
            </a:r>
            <a:endParaRPr lang="en-GB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27F73DF-E224-73F8-DABD-7732F535D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584" t="30963" r="13583" b="15555"/>
          <a:stretch/>
        </p:blipFill>
        <p:spPr>
          <a:xfrm>
            <a:off x="2215535" y="1253331"/>
            <a:ext cx="7352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65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AA0F-67B4-1595-F741-BC7F448A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Количество открытий – 1970-2019 </a:t>
            </a:r>
            <a:r>
              <a:rPr lang="ru-RU" b="1" dirty="0" err="1">
                <a:latin typeface="+mn-lt"/>
              </a:rPr>
              <a:t>гг</a:t>
            </a:r>
            <a:endParaRPr lang="en-GB" b="1" dirty="0">
              <a:latin typeface="+mn-lt"/>
            </a:endParaRPr>
          </a:p>
        </p:txBody>
      </p:sp>
      <p:pic>
        <p:nvPicPr>
          <p:cNvPr id="20" name="Content Placeholder 14">
            <a:extLst>
              <a:ext uri="{FF2B5EF4-FFF2-40B4-BE49-F238E27FC236}">
                <a16:creationId xmlns:a16="http://schemas.microsoft.com/office/drawing/2014/main" id="{BB9158BE-5975-5E03-8E4D-80896CD483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250" t="34535" r="11500" b="15111"/>
          <a:stretch/>
        </p:blipFill>
        <p:spPr>
          <a:xfrm>
            <a:off x="114300" y="2204433"/>
            <a:ext cx="5905500" cy="3201303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D20543A-EFD8-158F-0B53-02BB981858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167" t="35259" r="10917" b="14518"/>
          <a:stretch/>
        </p:blipFill>
        <p:spPr>
          <a:xfrm>
            <a:off x="6172199" y="2204433"/>
            <a:ext cx="5956509" cy="318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987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AA0F-67B4-1595-F741-BC7F448A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51" y="-4941"/>
            <a:ext cx="10515600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География открытий золота – 2010 – </a:t>
            </a:r>
            <a:r>
              <a:rPr lang="ru-RU" b="1" dirty="0" err="1">
                <a:latin typeface="+mn-lt"/>
              </a:rPr>
              <a:t>н.в</a:t>
            </a:r>
            <a:r>
              <a:rPr lang="ru-RU" b="1" dirty="0">
                <a:latin typeface="+mn-lt"/>
              </a:rPr>
              <a:t>.</a:t>
            </a:r>
            <a:endParaRPr lang="en-GB" b="1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72A40D-68BC-90C8-0024-FBEED8626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750" t="30222" r="16584" b="16889"/>
          <a:stretch/>
        </p:blipFill>
        <p:spPr>
          <a:xfrm>
            <a:off x="1416138" y="861490"/>
            <a:ext cx="9099462" cy="59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8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125D-436F-2016-5F96-8C13AB6C1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Мой опыт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EA19A-83A7-7CD3-640C-DC4A79E0E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38711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МГУ/Мингео СССР – Средняя Азия</a:t>
            </a:r>
          </a:p>
          <a:p>
            <a:r>
              <a:rPr lang="ru-RU" b="1" dirty="0"/>
              <a:t>Би-Эйч-Пи</a:t>
            </a:r>
            <a:r>
              <a:rPr lang="ru-RU" dirty="0"/>
              <a:t> </a:t>
            </a:r>
            <a:r>
              <a:rPr lang="en-GB" dirty="0"/>
              <a:t>– </a:t>
            </a:r>
            <a:r>
              <a:rPr lang="ru-RU" dirty="0"/>
              <a:t>Россия и по миру</a:t>
            </a:r>
          </a:p>
          <a:p>
            <a:r>
              <a:rPr lang="ru-RU" dirty="0"/>
              <a:t>Консалтинг - крупные компании и банки по миру</a:t>
            </a:r>
          </a:p>
          <a:p>
            <a:r>
              <a:rPr lang="en-GB" b="1" i="1" dirty="0"/>
              <a:t>Goldcorp</a:t>
            </a:r>
            <a:r>
              <a:rPr lang="en-GB" dirty="0"/>
              <a:t> – </a:t>
            </a:r>
            <a:r>
              <a:rPr lang="ru-RU" dirty="0"/>
              <a:t>Канада (</a:t>
            </a:r>
            <a:r>
              <a:rPr lang="en-GB" dirty="0"/>
              <a:t>TSX)</a:t>
            </a:r>
            <a:endParaRPr lang="ru-RU" dirty="0"/>
          </a:p>
          <a:p>
            <a:r>
              <a:rPr lang="en-GB" i="1" dirty="0"/>
              <a:t>QGX</a:t>
            </a:r>
            <a:r>
              <a:rPr lang="en-GB" dirty="0"/>
              <a:t> – </a:t>
            </a:r>
            <a:r>
              <a:rPr lang="ru-RU" dirty="0"/>
              <a:t>Монголия</a:t>
            </a:r>
            <a:r>
              <a:rPr lang="en-GB" dirty="0"/>
              <a:t> </a:t>
            </a:r>
            <a:r>
              <a:rPr lang="ru-RU" dirty="0"/>
              <a:t>(</a:t>
            </a:r>
            <a:r>
              <a:rPr lang="en-GB" dirty="0"/>
              <a:t>TSX-V)</a:t>
            </a:r>
            <a:endParaRPr lang="ru-RU" dirty="0"/>
          </a:p>
          <a:p>
            <a:r>
              <a:rPr lang="en-GB" b="1" dirty="0"/>
              <a:t>Gold Fields Limited</a:t>
            </a:r>
            <a:r>
              <a:rPr lang="ru-RU" b="1" dirty="0"/>
              <a:t> </a:t>
            </a:r>
            <a:r>
              <a:rPr lang="ru-RU" dirty="0"/>
              <a:t>– Северная Евразия и по миру (Австралия, ЮАР)</a:t>
            </a:r>
            <a:r>
              <a:rPr lang="en-GB" dirty="0"/>
              <a:t> (JSE)</a:t>
            </a:r>
          </a:p>
          <a:p>
            <a:r>
              <a:rPr lang="en-GB" i="1" dirty="0"/>
              <a:t>Reservoir Minerals </a:t>
            </a:r>
            <a:r>
              <a:rPr lang="en-GB" dirty="0"/>
              <a:t>– </a:t>
            </a:r>
            <a:r>
              <a:rPr lang="ru-RU" dirty="0"/>
              <a:t>Сербия</a:t>
            </a:r>
            <a:r>
              <a:rPr lang="en-GB" dirty="0"/>
              <a:t> </a:t>
            </a:r>
            <a:r>
              <a:rPr lang="ru-RU" dirty="0"/>
              <a:t>(</a:t>
            </a:r>
            <a:r>
              <a:rPr lang="en-GB" dirty="0"/>
              <a:t>TSX-V)</a:t>
            </a:r>
            <a:endParaRPr lang="ru-RU" dirty="0"/>
          </a:p>
          <a:p>
            <a:r>
              <a:rPr lang="en-GB" i="1" dirty="0" err="1"/>
              <a:t>Lero</a:t>
            </a:r>
            <a:r>
              <a:rPr lang="en-GB" i="1" dirty="0"/>
              <a:t> Gold </a:t>
            </a:r>
            <a:r>
              <a:rPr lang="ru-RU" dirty="0"/>
              <a:t>– Средняя Азия</a:t>
            </a:r>
            <a:r>
              <a:rPr lang="en-GB" dirty="0"/>
              <a:t> </a:t>
            </a:r>
            <a:r>
              <a:rPr lang="ru-RU" dirty="0"/>
              <a:t>(</a:t>
            </a:r>
            <a:r>
              <a:rPr lang="en-GB" dirty="0"/>
              <a:t>TSX-V)</a:t>
            </a:r>
            <a:endParaRPr lang="ru-RU" dirty="0"/>
          </a:p>
          <a:p>
            <a:r>
              <a:rPr lang="en-GB" i="1" dirty="0"/>
              <a:t>European Minerals – </a:t>
            </a:r>
            <a:r>
              <a:rPr lang="ru-RU" i="1" dirty="0"/>
              <a:t>Казахстан</a:t>
            </a:r>
            <a:r>
              <a:rPr lang="en-GB" i="1" dirty="0"/>
              <a:t> </a:t>
            </a:r>
            <a:r>
              <a:rPr lang="ru-RU" dirty="0"/>
              <a:t>(</a:t>
            </a:r>
            <a:r>
              <a:rPr lang="en-GB" dirty="0"/>
              <a:t>TSX, AIM)</a:t>
            </a:r>
            <a:endParaRPr lang="en-GB" i="1" dirty="0"/>
          </a:p>
          <a:p>
            <a:r>
              <a:rPr lang="en-GB" i="1" dirty="0"/>
              <a:t>Orsu Metals </a:t>
            </a:r>
            <a:r>
              <a:rPr lang="en-GB" dirty="0"/>
              <a:t>– </a:t>
            </a:r>
            <a:r>
              <a:rPr lang="ru-RU" dirty="0"/>
              <a:t>Россия</a:t>
            </a:r>
            <a:r>
              <a:rPr lang="en-GB" dirty="0"/>
              <a:t> </a:t>
            </a:r>
            <a:r>
              <a:rPr lang="ru-RU" dirty="0"/>
              <a:t>и Средняя Азия</a:t>
            </a:r>
            <a:r>
              <a:rPr lang="en-GB" dirty="0"/>
              <a:t> </a:t>
            </a:r>
            <a:r>
              <a:rPr lang="ru-RU" dirty="0"/>
              <a:t>(</a:t>
            </a:r>
            <a:r>
              <a:rPr lang="en-GB" dirty="0"/>
              <a:t>TSX, AIM)</a:t>
            </a:r>
            <a:endParaRPr lang="ru-RU" dirty="0"/>
          </a:p>
          <a:p>
            <a:r>
              <a:rPr lang="en-GB" i="1" dirty="0" err="1"/>
              <a:t>Azarga</a:t>
            </a:r>
            <a:r>
              <a:rPr lang="en-GB" i="1" dirty="0"/>
              <a:t> Metals </a:t>
            </a:r>
            <a:r>
              <a:rPr lang="en-GB" dirty="0"/>
              <a:t>– </a:t>
            </a:r>
            <a:r>
              <a:rPr lang="ru-RU" dirty="0"/>
              <a:t>Россия</a:t>
            </a:r>
            <a:r>
              <a:rPr lang="en-GB" dirty="0"/>
              <a:t> </a:t>
            </a:r>
            <a:r>
              <a:rPr lang="ru-RU" dirty="0"/>
              <a:t>(</a:t>
            </a:r>
            <a:r>
              <a:rPr lang="en-GB" dirty="0"/>
              <a:t>TSX-V)</a:t>
            </a:r>
            <a:endParaRPr lang="ru-RU" dirty="0"/>
          </a:p>
          <a:p>
            <a:r>
              <a:rPr lang="en-GB" i="1" dirty="0" err="1"/>
              <a:t>Aurion</a:t>
            </a:r>
            <a:r>
              <a:rPr lang="en-GB" i="1" dirty="0"/>
              <a:t> Resources </a:t>
            </a:r>
            <a:r>
              <a:rPr lang="en-GB" dirty="0"/>
              <a:t>– </a:t>
            </a:r>
            <a:r>
              <a:rPr lang="ru-RU" dirty="0"/>
              <a:t>Финляндия</a:t>
            </a:r>
            <a:r>
              <a:rPr lang="en-GB" dirty="0"/>
              <a:t> </a:t>
            </a:r>
            <a:r>
              <a:rPr lang="ru-RU" dirty="0"/>
              <a:t>(</a:t>
            </a:r>
            <a:r>
              <a:rPr lang="en-GB" dirty="0"/>
              <a:t>TSX-V)</a:t>
            </a:r>
          </a:p>
          <a:p>
            <a:r>
              <a:rPr lang="en-GB" i="1" dirty="0"/>
              <a:t>Northern Palladium </a:t>
            </a:r>
            <a:r>
              <a:rPr lang="en-GB" dirty="0"/>
              <a:t>– </a:t>
            </a:r>
            <a:r>
              <a:rPr lang="ru-RU" dirty="0"/>
              <a:t>Россия </a:t>
            </a:r>
          </a:p>
          <a:p>
            <a:r>
              <a:rPr lang="ru-RU" dirty="0"/>
              <a:t>МГУ</a:t>
            </a:r>
          </a:p>
        </p:txBody>
      </p:sp>
    </p:spTree>
    <p:extLst>
      <p:ext uri="{BB962C8B-B14F-4D97-AF65-F5344CB8AC3E}">
        <p14:creationId xmlns:p14="http://schemas.microsoft.com/office/powerpoint/2010/main" val="2285177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37923-1A65-8DF5-765D-7E84AEA76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r>
              <a:rPr lang="ru-RU" b="1" dirty="0">
                <a:latin typeface="+mn-lt"/>
              </a:rPr>
              <a:t>Месторождения золота по размеру – 1970-2020</a:t>
            </a:r>
            <a:endParaRPr lang="en-GB" b="1" dirty="0">
              <a:latin typeface="+mn-lt"/>
            </a:endParaRPr>
          </a:p>
        </p:txBody>
      </p:sp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30F55AEE-3268-3BFB-DA31-D0C5C58AF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8250" t="24652" r="16417" b="26519"/>
          <a:stretch/>
        </p:blipFill>
        <p:spPr>
          <a:xfrm>
            <a:off x="0" y="1923735"/>
            <a:ext cx="6019800" cy="3647270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76146B6-73EC-3376-E89B-07DC6B822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8583" t="30519" r="14083" b="23704"/>
          <a:stretch/>
        </p:blipFill>
        <p:spPr>
          <a:xfrm>
            <a:off x="6172199" y="2159000"/>
            <a:ext cx="5977387" cy="325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5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D84682-17D3-2702-FAB3-5B4580BFB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Средняя стоимость открытия в 1975-2019</a:t>
            </a:r>
            <a:endParaRPr lang="en-GB" b="1" dirty="0">
              <a:latin typeface="+mn-lt"/>
            </a:endParaRP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E841A9CE-F52F-C0B4-FB7E-77E8622F9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049" t="34163" r="15720" b="17037"/>
          <a:stretch/>
        </p:blipFill>
        <p:spPr>
          <a:xfrm>
            <a:off x="1455879" y="1377122"/>
            <a:ext cx="9059721" cy="5379277"/>
          </a:xfrm>
        </p:spPr>
      </p:pic>
    </p:spTree>
    <p:extLst>
      <p:ext uri="{BB962C8B-B14F-4D97-AF65-F5344CB8AC3E}">
        <p14:creationId xmlns:p14="http://schemas.microsoft.com/office/powerpoint/2010/main" val="74706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Факторы, влияющие на открытие месторождения и его судьбу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6819" y="1422400"/>
            <a:ext cx="10126981" cy="52705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Цены на металлы, необходимость в них и экономические кризисы</a:t>
            </a:r>
          </a:p>
          <a:p>
            <a:r>
              <a:rPr lang="ru-RU" dirty="0"/>
              <a:t>Политические взаимоотношения в мире (в первую очередь с США)</a:t>
            </a:r>
          </a:p>
          <a:p>
            <a:r>
              <a:rPr lang="ru-RU" dirty="0"/>
              <a:t>Инфраструктура</a:t>
            </a:r>
          </a:p>
          <a:p>
            <a:r>
              <a:rPr lang="ru-RU" dirty="0"/>
              <a:t>Экология и социальные условия</a:t>
            </a:r>
            <a:endParaRPr lang="en-GB" dirty="0"/>
          </a:p>
          <a:p>
            <a:r>
              <a:rPr lang="ru-RU" dirty="0"/>
              <a:t>Кадры (предыдущая история и опытный менеджмент)</a:t>
            </a:r>
          </a:p>
          <a:p>
            <a:r>
              <a:rPr lang="ru-RU" dirty="0"/>
              <a:t>Биржу не интересуют объекты </a:t>
            </a:r>
            <a:r>
              <a:rPr lang="en-GB" dirty="0"/>
              <a:t>&lt;1 </a:t>
            </a:r>
            <a:r>
              <a:rPr lang="ru-RU" dirty="0"/>
              <a:t>млн </a:t>
            </a:r>
            <a:r>
              <a:rPr lang="ru-RU" dirty="0" err="1"/>
              <a:t>унц</a:t>
            </a:r>
            <a:r>
              <a:rPr lang="ru-RU" dirty="0"/>
              <a:t> </a:t>
            </a:r>
            <a:r>
              <a:rPr lang="en-GB" dirty="0"/>
              <a:t>Au</a:t>
            </a:r>
            <a:r>
              <a:rPr lang="ru-RU" dirty="0"/>
              <a:t> </a:t>
            </a:r>
            <a:r>
              <a:rPr lang="ru-RU" dirty="0" err="1"/>
              <a:t>экв</a:t>
            </a:r>
            <a:endParaRPr lang="ru-RU" dirty="0"/>
          </a:p>
          <a:p>
            <a:r>
              <a:rPr lang="ru-RU" dirty="0"/>
              <a:t>Крупным компаниям в России не интересно </a:t>
            </a:r>
            <a:r>
              <a:rPr lang="en-GB" dirty="0"/>
              <a:t>&lt;</a:t>
            </a:r>
            <a:r>
              <a:rPr lang="ru-RU" dirty="0"/>
              <a:t>2-</a:t>
            </a:r>
            <a:r>
              <a:rPr lang="en-GB" dirty="0"/>
              <a:t>3 </a:t>
            </a:r>
            <a:r>
              <a:rPr lang="ru-RU" dirty="0"/>
              <a:t>млн </a:t>
            </a:r>
            <a:r>
              <a:rPr lang="ru-RU" dirty="0" err="1"/>
              <a:t>унц</a:t>
            </a:r>
            <a:r>
              <a:rPr lang="ru-RU" dirty="0"/>
              <a:t> </a:t>
            </a:r>
            <a:r>
              <a:rPr lang="en-GB" dirty="0"/>
              <a:t>Au </a:t>
            </a:r>
            <a:r>
              <a:rPr lang="ru-RU" dirty="0" err="1"/>
              <a:t>экв</a:t>
            </a:r>
            <a:r>
              <a:rPr lang="ru-RU" dirty="0"/>
              <a:t> при </a:t>
            </a:r>
            <a:r>
              <a:rPr lang="ru-RU" b="1" dirty="0"/>
              <a:t>очень консервативном подходе </a:t>
            </a:r>
            <a:r>
              <a:rPr lang="ru-RU" dirty="0"/>
              <a:t>к оценкам перспектив проектов</a:t>
            </a:r>
          </a:p>
          <a:p>
            <a:r>
              <a:rPr lang="ru-RU" dirty="0"/>
              <a:t>Геологические успехи/неуспехи (</a:t>
            </a:r>
            <a:r>
              <a:rPr lang="en-GB" dirty="0"/>
              <a:t>brownfields vs </a:t>
            </a:r>
            <a:r>
              <a:rPr lang="en-GB" dirty="0" err="1"/>
              <a:t>greenfields</a:t>
            </a:r>
            <a:r>
              <a:rPr lang="ru-RU" dirty="0"/>
              <a:t>,</a:t>
            </a:r>
            <a:r>
              <a:rPr lang="en-GB" dirty="0"/>
              <a:t> </a:t>
            </a:r>
            <a:r>
              <a:rPr lang="ru-RU" dirty="0"/>
              <a:t>модели месторождений)</a:t>
            </a:r>
          </a:p>
          <a:p>
            <a:r>
              <a:rPr lang="ru-RU" dirty="0"/>
              <a:t>Случайность (</a:t>
            </a:r>
            <a:r>
              <a:rPr lang="en-GB" dirty="0"/>
              <a:t>serendipity)</a:t>
            </a:r>
          </a:p>
          <a:p>
            <a:r>
              <a:rPr lang="ru-RU" dirty="0"/>
              <a:t>Сроки реализации проекта</a:t>
            </a:r>
          </a:p>
          <a:p>
            <a:r>
              <a:rPr lang="ru-RU" dirty="0"/>
              <a:t>Слияния и поглощения</a:t>
            </a:r>
            <a:endParaRPr lang="en-GB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96CF-32D1-5FA5-D92D-AE66B68E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Геолого-разведочные работы после 2020 г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D3379-64B9-8F95-A870-67D9DDEBF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Рецессия (уже идет с 2018-2019 </a:t>
            </a:r>
            <a:r>
              <a:rPr lang="ru-RU" dirty="0" err="1"/>
              <a:t>гг</a:t>
            </a:r>
            <a:r>
              <a:rPr lang="ru-RU" dirty="0"/>
              <a:t>)</a:t>
            </a:r>
          </a:p>
          <a:p>
            <a:r>
              <a:rPr lang="ru-RU" dirty="0"/>
              <a:t>С 2022 г де факто разделение на сферы влияния и ограничения от правительств</a:t>
            </a:r>
          </a:p>
          <a:p>
            <a:r>
              <a:rPr lang="ru-RU" sz="4000" b="1" dirty="0"/>
              <a:t>Закрытие источников финансирования</a:t>
            </a:r>
            <a:endParaRPr lang="en-GB" sz="4000" b="1" dirty="0"/>
          </a:p>
          <a:p>
            <a:r>
              <a:rPr lang="ru-RU" dirty="0"/>
              <a:t>Но роль Китая, как мировой фабрики сохраняется</a:t>
            </a:r>
          </a:p>
          <a:p>
            <a:r>
              <a:rPr lang="ru-RU" dirty="0"/>
              <a:t>Рост цен на металлы, но не на золото (пока?)</a:t>
            </a:r>
          </a:p>
          <a:p>
            <a:r>
              <a:rPr lang="ru-RU" dirty="0"/>
              <a:t>Спрос будет </a:t>
            </a:r>
            <a:r>
              <a:rPr lang="ru-RU" b="1" dirty="0"/>
              <a:t>расти</a:t>
            </a:r>
            <a:r>
              <a:rPr lang="ru-RU" dirty="0"/>
              <a:t> с </a:t>
            </a:r>
            <a:r>
              <a:rPr lang="ru-RU" b="1" dirty="0"/>
              <a:t>ростом</a:t>
            </a:r>
            <a:r>
              <a:rPr lang="ru-RU" dirty="0"/>
              <a:t> населения и урбанизации </a:t>
            </a:r>
          </a:p>
        </p:txBody>
      </p:sp>
    </p:spTree>
    <p:extLst>
      <p:ext uri="{BB962C8B-B14F-4D97-AF65-F5344CB8AC3E}">
        <p14:creationId xmlns:p14="http://schemas.microsoft.com/office/powerpoint/2010/main" val="396867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62B5-EFED-356F-F9A9-AADEA95D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00" y="365125"/>
            <a:ext cx="11214100" cy="1325563"/>
          </a:xfrm>
        </p:spPr>
        <p:txBody>
          <a:bodyPr/>
          <a:lstStyle/>
          <a:p>
            <a:pPr algn="ctr"/>
            <a:r>
              <a:rPr lang="ru-RU" b="1" dirty="0">
                <a:latin typeface="+mn-lt"/>
              </a:rPr>
              <a:t>Бизнес-цикл горного проекта</a:t>
            </a:r>
            <a:endParaRPr lang="en-GB" b="1" dirty="0"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7F44D3A-B07A-946D-8DB3-A053837E56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7460" t="19983" r="28244" b="35155"/>
          <a:stretch/>
        </p:blipFill>
        <p:spPr bwMode="auto">
          <a:xfrm>
            <a:off x="2658849" y="1825625"/>
            <a:ext cx="6874302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5FE0D3A-01CF-0EFB-EBD7-5767692333E4}"/>
              </a:ext>
            </a:extLst>
          </p:cNvPr>
          <p:cNvCxnSpPr>
            <a:cxnSpLocks/>
          </p:cNvCxnSpPr>
          <p:nvPr/>
        </p:nvCxnSpPr>
        <p:spPr>
          <a:xfrm>
            <a:off x="2882900" y="6282798"/>
            <a:ext cx="3944028" cy="29102"/>
          </a:xfrm>
          <a:prstGeom prst="straightConnector1">
            <a:avLst/>
          </a:prstGeom>
          <a:ln w="381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CFC8F0-4DC3-A1CC-F5F3-037965D04BBA}"/>
              </a:ext>
            </a:extLst>
          </p:cNvPr>
          <p:cNvSpPr txBox="1"/>
          <p:nvPr/>
        </p:nvSpPr>
        <p:spPr>
          <a:xfrm>
            <a:off x="2727283" y="6311900"/>
            <a:ext cx="3803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B050"/>
                </a:solidFill>
              </a:rPr>
              <a:t>Юниоры (в России - Гос-во)</a:t>
            </a:r>
            <a:endParaRPr lang="en-GB" sz="2400" b="1" dirty="0">
              <a:solidFill>
                <a:srgbClr val="00B05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4CB52E9-8C92-2FA7-BA75-6F60906168E6}"/>
              </a:ext>
            </a:extLst>
          </p:cNvPr>
          <p:cNvCxnSpPr>
            <a:cxnSpLocks/>
          </p:cNvCxnSpPr>
          <p:nvPr/>
        </p:nvCxnSpPr>
        <p:spPr>
          <a:xfrm>
            <a:off x="5746750" y="6176963"/>
            <a:ext cx="4302772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DD46FF8-625C-0AAA-EBAF-E1F29BBBA4D3}"/>
              </a:ext>
            </a:extLst>
          </p:cNvPr>
          <p:cNvSpPr txBox="1"/>
          <p:nvPr/>
        </p:nvSpPr>
        <p:spPr>
          <a:xfrm>
            <a:off x="6531017" y="6311900"/>
            <a:ext cx="3436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Добывающая компания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697647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DAD6BB-5DFF-CDD7-793A-8483523A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26" y="0"/>
            <a:ext cx="11226800" cy="1711612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+mn-lt"/>
              </a:rPr>
              <a:t>Мировое производство полезных ископаемых в 1998-2018 </a:t>
            </a:r>
            <a:r>
              <a:rPr lang="ru-RU" b="1" dirty="0" err="1">
                <a:latin typeface="+mn-lt"/>
              </a:rPr>
              <a:t>гг</a:t>
            </a:r>
            <a:r>
              <a:rPr lang="ru-RU" b="1" dirty="0">
                <a:latin typeface="+mn-lt"/>
              </a:rPr>
              <a:t> (млн т)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FCC6C-D7F3-1D7C-33F6-2BC9D521A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7" t="30185" r="38437" b="15186"/>
          <a:stretch/>
        </p:blipFill>
        <p:spPr>
          <a:xfrm>
            <a:off x="1549398" y="1711612"/>
            <a:ext cx="8478455" cy="514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42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1549D4-FF07-F609-FD4C-AA8C51833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A729F6-165E-487C-9942-E35B36AAB830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170" name="Picture 2" descr="All the metals mined globally in 2019.">
            <a:extLst>
              <a:ext uri="{FF2B5EF4-FFF2-40B4-BE49-F238E27FC236}">
                <a16:creationId xmlns:a16="http://schemas.microsoft.com/office/drawing/2014/main" id="{742CDFEE-7779-332D-691F-50E802B1C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12192000" cy="66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396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8BD35-A70A-4C9B-814C-61CF77F71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Цены на золото, медь и нефть с 1900 года и ценовые суперциклы </a:t>
            </a:r>
            <a:endParaRPr lang="en-GB" b="1" dirty="0">
              <a:latin typeface="+mn-lt"/>
            </a:endParaRPr>
          </a:p>
        </p:txBody>
      </p:sp>
      <p:sp>
        <p:nvSpPr>
          <p:cNvPr id="43010" name="AutoShape 2" descr="3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77B5850-D894-43C1-B2CE-20D78F49E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988840"/>
            <a:ext cx="7770874" cy="438661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B1B9784-A366-4B4F-AA62-6624B2F3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9191" t="49725" r="40647" b="10000"/>
          <a:stretch>
            <a:fillRect/>
          </a:stretch>
        </p:blipFill>
        <p:spPr bwMode="auto">
          <a:xfrm>
            <a:off x="7752184" y="1844825"/>
            <a:ext cx="2088232" cy="1308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2D2DC8-C31C-4712-8B0F-4E9E80E67A98}"/>
              </a:ext>
            </a:extLst>
          </p:cNvPr>
          <p:cNvCxnSpPr/>
          <p:nvPr/>
        </p:nvCxnSpPr>
        <p:spPr>
          <a:xfrm>
            <a:off x="8760296" y="1988840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E76CC70-4C1F-4B26-ADBE-AFC756DA4B50}"/>
              </a:ext>
            </a:extLst>
          </p:cNvPr>
          <p:cNvSpPr txBox="1"/>
          <p:nvPr/>
        </p:nvSpPr>
        <p:spPr>
          <a:xfrm>
            <a:off x="8400256" y="1628801"/>
            <a:ext cx="5976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/>
              <a:t>COVID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96E2784-0B97-4390-9AFD-EFDB154189FE}"/>
              </a:ext>
            </a:extLst>
          </p:cNvPr>
          <p:cNvCxnSpPr/>
          <p:nvPr/>
        </p:nvCxnSpPr>
        <p:spPr>
          <a:xfrm>
            <a:off x="6096000" y="1844824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F2F008-144B-4D40-B091-7DB0F6AA9B37}"/>
              </a:ext>
            </a:extLst>
          </p:cNvPr>
          <p:cNvCxnSpPr/>
          <p:nvPr/>
        </p:nvCxnSpPr>
        <p:spPr>
          <a:xfrm>
            <a:off x="4943872" y="2188022"/>
            <a:ext cx="0" cy="6480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4F229D-37B2-458E-9FF2-8BB3C0C1F0E4}"/>
              </a:ext>
            </a:extLst>
          </p:cNvPr>
          <p:cNvSpPr txBox="1"/>
          <p:nvPr/>
        </p:nvSpPr>
        <p:spPr>
          <a:xfrm>
            <a:off x="4553770" y="1899991"/>
            <a:ext cx="7501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b="1" dirty="0"/>
              <a:t>Вьетнам</a:t>
            </a:r>
            <a:endParaRPr lang="en-GB" sz="12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4D001F-6EEF-4102-B358-DFB76CA7EAB3}"/>
              </a:ext>
            </a:extLst>
          </p:cNvPr>
          <p:cNvSpPr txBox="1"/>
          <p:nvPr/>
        </p:nvSpPr>
        <p:spPr>
          <a:xfrm>
            <a:off x="5546010" y="1523401"/>
            <a:ext cx="109998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b="1" dirty="0"/>
              <a:t>11 сент 2001 г</a:t>
            </a:r>
            <a:endParaRPr lang="en-GB" sz="1200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27ED0B-5517-4C97-9ADB-03F0BF45CD74}"/>
              </a:ext>
            </a:extLst>
          </p:cNvPr>
          <p:cNvCxnSpPr>
            <a:cxnSpLocks/>
          </p:cNvCxnSpPr>
          <p:nvPr/>
        </p:nvCxnSpPr>
        <p:spPr>
          <a:xfrm flipV="1">
            <a:off x="5632314" y="6040053"/>
            <a:ext cx="0" cy="52383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72171D9-436B-4FFC-BAD2-7872A1E2E16D}"/>
              </a:ext>
            </a:extLst>
          </p:cNvPr>
          <p:cNvSpPr txBox="1"/>
          <p:nvPr/>
        </p:nvSpPr>
        <p:spPr>
          <a:xfrm>
            <a:off x="5546010" y="6563890"/>
            <a:ext cx="101258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200" b="1" dirty="0"/>
              <a:t>Распад СССР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968104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96CF-32D1-5FA5-D92D-AE66B68EB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+mn-lt"/>
              </a:rPr>
              <a:t>Геолого-разведочные работы в мире         в </a:t>
            </a:r>
            <a:r>
              <a:rPr lang="en-GB" b="1" dirty="0">
                <a:latin typeface="+mn-lt"/>
              </a:rPr>
              <a:t>1970-</a:t>
            </a:r>
            <a:r>
              <a:rPr lang="ru-RU" b="1" dirty="0">
                <a:latin typeface="+mn-lt"/>
              </a:rPr>
              <a:t>202</a:t>
            </a:r>
            <a:r>
              <a:rPr lang="en-GB" b="1" dirty="0">
                <a:latin typeface="+mn-lt"/>
              </a:rPr>
              <a:t>0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гг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D3379-64B9-8F95-A870-67D9DDEBF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73080" cy="4351338"/>
          </a:xfrm>
        </p:spPr>
        <p:txBody>
          <a:bodyPr/>
          <a:lstStyle/>
          <a:p>
            <a:r>
              <a:rPr lang="ru-RU" dirty="0"/>
              <a:t>Государственные геологические службы (роль сокращается)</a:t>
            </a:r>
          </a:p>
          <a:p>
            <a:r>
              <a:rPr lang="ru-RU" dirty="0"/>
              <a:t>Крупные компании (некоторые существуют </a:t>
            </a:r>
            <a:r>
              <a:rPr lang="en-GB" dirty="0"/>
              <a:t>&gt;140 </a:t>
            </a:r>
            <a:r>
              <a:rPr lang="ru-RU" dirty="0"/>
              <a:t>лет – </a:t>
            </a:r>
            <a:r>
              <a:rPr lang="en-GB" dirty="0"/>
              <a:t>BHP, Rio</a:t>
            </a:r>
            <a:r>
              <a:rPr lang="ru-RU" dirty="0"/>
              <a:t>)</a:t>
            </a:r>
          </a:p>
          <a:p>
            <a:r>
              <a:rPr lang="ru-RU" dirty="0"/>
              <a:t>Другие компании (например, нефтяные в 1970е </a:t>
            </a:r>
            <a:r>
              <a:rPr lang="ru-RU" dirty="0" err="1"/>
              <a:t>гг</a:t>
            </a:r>
            <a:r>
              <a:rPr lang="ru-RU" dirty="0"/>
              <a:t>, непрофильные, ООН в странах третьего мира)</a:t>
            </a:r>
          </a:p>
          <a:p>
            <a:r>
              <a:rPr lang="ru-RU" dirty="0"/>
              <a:t>Индивидуалы-</a:t>
            </a:r>
            <a:r>
              <a:rPr lang="ru-RU" dirty="0" err="1"/>
              <a:t>проспекторы</a:t>
            </a:r>
            <a:r>
              <a:rPr lang="ru-RU" dirty="0"/>
              <a:t> (существовали всегда)</a:t>
            </a:r>
          </a:p>
          <a:p>
            <a:r>
              <a:rPr lang="ru-RU" dirty="0"/>
              <a:t>Юниоры (нарастающий тренд, роль скандала </a:t>
            </a:r>
            <a:r>
              <a:rPr lang="en-GB" dirty="0" err="1"/>
              <a:t>Bre</a:t>
            </a:r>
            <a:r>
              <a:rPr lang="en-GB" dirty="0"/>
              <a:t>-X</a:t>
            </a:r>
            <a:r>
              <a:rPr lang="ru-RU" dirty="0"/>
              <a:t> в</a:t>
            </a:r>
            <a:r>
              <a:rPr lang="en-GB" dirty="0"/>
              <a:t> 1997</a:t>
            </a:r>
            <a:r>
              <a:rPr lang="ru-RU" dirty="0"/>
              <a:t> г)</a:t>
            </a:r>
          </a:p>
          <a:p>
            <a:r>
              <a:rPr lang="ru-RU" dirty="0"/>
              <a:t>Эти тренды диктуются статистикой открытий, которая в целом ухудшается, из-за чего возросли риски потери денег и, как следствие, смена их источника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695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ED2D9-CF15-76D2-395D-BA2E66814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+mn-lt"/>
              </a:rPr>
              <a:t>Статистика</a:t>
            </a:r>
            <a:endParaRPr lang="en-GB" b="1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68C231-5448-519B-987D-9AB20C589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89725" y="502920"/>
            <a:ext cx="4430283" cy="6257428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1990е – из 100 объектов      3 заслуживали банковского ТЭО, </a:t>
            </a:r>
            <a:r>
              <a:rPr lang="en-GB" dirty="0"/>
              <a:t>1 </a:t>
            </a:r>
            <a:r>
              <a:rPr lang="ru-RU" dirty="0"/>
              <a:t>становился рудником</a:t>
            </a:r>
          </a:p>
          <a:p>
            <a:r>
              <a:rPr lang="ru-RU" dirty="0"/>
              <a:t>2010е – из 200 объектов      3 заслуживали банковского ТЭО, </a:t>
            </a:r>
            <a:r>
              <a:rPr lang="en-GB" dirty="0"/>
              <a:t>1</a:t>
            </a:r>
            <a:r>
              <a:rPr lang="ru-RU" dirty="0"/>
              <a:t> становился рудником</a:t>
            </a:r>
          </a:p>
          <a:p>
            <a:r>
              <a:rPr lang="ru-RU" dirty="0"/>
              <a:t>Но увеличилось кол-во просеиваемых объектов и расширилась география</a:t>
            </a:r>
            <a:endParaRPr lang="en-GB" dirty="0"/>
          </a:p>
          <a:p>
            <a:r>
              <a:rPr lang="ru-RU" dirty="0"/>
              <a:t>Роль </a:t>
            </a:r>
            <a:r>
              <a:rPr lang="ru-RU" dirty="0" err="1"/>
              <a:t>гос</a:t>
            </a:r>
            <a:r>
              <a:rPr lang="ru-RU" dirty="0"/>
              <a:t> </a:t>
            </a:r>
            <a:r>
              <a:rPr lang="ru-RU" dirty="0" err="1"/>
              <a:t>геол</a:t>
            </a:r>
            <a:r>
              <a:rPr lang="ru-RU" dirty="0"/>
              <a:t> служб в ГРР на западе снижается, переход на сервис</a:t>
            </a:r>
          </a:p>
          <a:p>
            <a:r>
              <a:rPr lang="ru-RU" dirty="0" err="1"/>
              <a:t>Росгеология</a:t>
            </a:r>
            <a:endParaRPr lang="ru-RU" dirty="0"/>
          </a:p>
          <a:p>
            <a:r>
              <a:rPr lang="ru-RU" dirty="0"/>
              <a:t>Роль крупных компаний</a:t>
            </a:r>
          </a:p>
          <a:p>
            <a:r>
              <a:rPr lang="ru-RU" dirty="0"/>
              <a:t>Роль бирж (особенно </a:t>
            </a:r>
            <a:r>
              <a:rPr lang="en-GB" dirty="0"/>
              <a:t>TSX</a:t>
            </a:r>
            <a:r>
              <a:rPr lang="ru-RU" dirty="0"/>
              <a:t> и США</a:t>
            </a:r>
            <a:r>
              <a:rPr lang="en-GB" dirty="0"/>
              <a:t>, AIM, ASX)</a:t>
            </a:r>
            <a:endParaRPr lang="ru-RU" dirty="0"/>
          </a:p>
          <a:p>
            <a:r>
              <a:rPr lang="ru-RU" dirty="0"/>
              <a:t>Кадры мигрируют</a:t>
            </a:r>
            <a:r>
              <a:rPr lang="en-GB" dirty="0"/>
              <a:t> </a:t>
            </a:r>
            <a:r>
              <a:rPr lang="ru-RU" dirty="0"/>
              <a:t>между этими возможностями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7BD41D-9679-B065-2E9F-5F0241B250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4749" t="18963" r="11917" b="22519"/>
          <a:stretch/>
        </p:blipFill>
        <p:spPr>
          <a:xfrm>
            <a:off x="182680" y="1361440"/>
            <a:ext cx="7621450" cy="47037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BB02B0-F37E-4CA9-4967-68EC47B4CA90}"/>
              </a:ext>
            </a:extLst>
          </p:cNvPr>
          <p:cNvSpPr/>
          <p:nvPr/>
        </p:nvSpPr>
        <p:spPr>
          <a:xfrm>
            <a:off x="71992" y="1242874"/>
            <a:ext cx="1270000" cy="43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C2E1C28C-F552-F56E-907D-321C172DDB61}"/>
              </a:ext>
            </a:extLst>
          </p:cNvPr>
          <p:cNvSpPr/>
          <p:nvPr/>
        </p:nvSpPr>
        <p:spPr>
          <a:xfrm rot="10800000">
            <a:off x="2712720" y="6065203"/>
            <a:ext cx="518160" cy="42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2EF1F62-106D-CC92-2BDA-93EA662D2887}"/>
              </a:ext>
            </a:extLst>
          </p:cNvPr>
          <p:cNvSpPr/>
          <p:nvPr/>
        </p:nvSpPr>
        <p:spPr>
          <a:xfrm rot="10800000">
            <a:off x="457200" y="6106478"/>
            <a:ext cx="518160" cy="42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9BA70DC-E165-C266-541C-C380EC9974CC}"/>
              </a:ext>
            </a:extLst>
          </p:cNvPr>
          <p:cNvSpPr/>
          <p:nvPr/>
        </p:nvSpPr>
        <p:spPr>
          <a:xfrm rot="10800000">
            <a:off x="3993405" y="6065203"/>
            <a:ext cx="518160" cy="42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7B7A55F-742A-F1CE-6E88-74C8E9C7CBF3}"/>
              </a:ext>
            </a:extLst>
          </p:cNvPr>
          <p:cNvSpPr/>
          <p:nvPr/>
        </p:nvSpPr>
        <p:spPr>
          <a:xfrm rot="10800000">
            <a:off x="6108837" y="6076157"/>
            <a:ext cx="518160" cy="427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222A6B-90C4-60E4-0B40-A82229DFFE3C}"/>
              </a:ext>
            </a:extLst>
          </p:cNvPr>
          <p:cNvSpPr txBox="1"/>
          <p:nvPr/>
        </p:nvSpPr>
        <p:spPr>
          <a:xfrm>
            <a:off x="0" y="6492875"/>
            <a:ext cx="2198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Либерализация цен на золото</a:t>
            </a:r>
            <a:endParaRPr lang="en-GB" sz="1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BEF6D2-0692-72CD-0D92-0AAEBCBBF466}"/>
              </a:ext>
            </a:extLst>
          </p:cNvPr>
          <p:cNvSpPr txBox="1"/>
          <p:nvPr/>
        </p:nvSpPr>
        <p:spPr>
          <a:xfrm>
            <a:off x="2094999" y="6483350"/>
            <a:ext cx="20019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Распад СССР/глобализация</a:t>
            </a:r>
            <a:endParaRPr lang="en-GB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D7906-FD07-9C39-0178-62D077247D40}"/>
              </a:ext>
            </a:extLst>
          </p:cNvPr>
          <p:cNvSpPr txBox="1"/>
          <p:nvPr/>
        </p:nvSpPr>
        <p:spPr>
          <a:xfrm>
            <a:off x="3993404" y="6483349"/>
            <a:ext cx="89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11.09.2001</a:t>
            </a:r>
            <a:endParaRPr lang="en-GB" sz="1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2FC46B-EEAD-4FF8-D15D-BEB2F41B0143}"/>
              </a:ext>
            </a:extLst>
          </p:cNvPr>
          <p:cNvSpPr txBox="1"/>
          <p:nvPr/>
        </p:nvSpPr>
        <p:spPr>
          <a:xfrm>
            <a:off x="5970556" y="6492875"/>
            <a:ext cx="801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COVID-19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765EEC-3319-705D-83AB-21014C6D57C7}"/>
              </a:ext>
            </a:extLst>
          </p:cNvPr>
          <p:cNvSpPr/>
          <p:nvPr/>
        </p:nvSpPr>
        <p:spPr>
          <a:xfrm>
            <a:off x="5575177" y="5637320"/>
            <a:ext cx="1633491" cy="239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10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B23EC-AD6E-75D2-957F-283C68CE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001500" cy="1325563"/>
          </a:xfrm>
        </p:spPr>
        <p:txBody>
          <a:bodyPr>
            <a:normAutofit/>
          </a:bodyPr>
          <a:lstStyle/>
          <a:p>
            <a:pPr algn="ctr"/>
            <a:r>
              <a:rPr lang="ru-RU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География </a:t>
            </a:r>
            <a:r>
              <a:rPr lang="ru-RU" b="1" dirty="0">
                <a:solidFill>
                  <a:srgbClr val="333333"/>
                </a:solidFill>
                <a:latin typeface="Noto Sans" panose="020B0502040504020204" pitchFamily="34" charset="0"/>
              </a:rPr>
              <a:t>проектов канадских компаний в </a:t>
            </a:r>
            <a:r>
              <a:rPr lang="en-GB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202</a:t>
            </a:r>
            <a:r>
              <a:rPr lang="ru-RU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1 г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EB738-093B-A539-5D89-F256B0112252}"/>
              </a:ext>
            </a:extLst>
          </p:cNvPr>
          <p:cNvSpPr txBox="1"/>
          <p:nvPr/>
        </p:nvSpPr>
        <p:spPr>
          <a:xfrm>
            <a:off x="604881" y="5922169"/>
            <a:ext cx="8441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1412 </a:t>
            </a:r>
            <a:r>
              <a:rPr lang="ru-RU" dirty="0">
                <a:solidFill>
                  <a:srgbClr val="333333"/>
                </a:solidFill>
                <a:latin typeface="Noto Sans" panose="020B0502040504020204" pitchFamily="34" charset="0"/>
              </a:rPr>
              <a:t>канадских компаний имели активы на С</a:t>
            </a:r>
            <a:r>
              <a:rPr lang="en-GB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$285.8 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млрд в</a:t>
            </a:r>
            <a:r>
              <a:rPr lang="en-GB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 2021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 г (+</a:t>
            </a:r>
            <a:r>
              <a:rPr lang="en-GB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4.0%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)</a:t>
            </a:r>
          </a:p>
          <a:p>
            <a:r>
              <a:rPr lang="ru-RU" dirty="0">
                <a:solidFill>
                  <a:srgbClr val="333333"/>
                </a:solidFill>
                <a:latin typeface="Noto Sans" panose="020B0502040504020204" pitchFamily="34" charset="0"/>
              </a:rPr>
              <a:t>Из них </a:t>
            </a:r>
            <a:r>
              <a:rPr lang="en-GB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748 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– за границей на С</a:t>
            </a:r>
            <a:r>
              <a:rPr lang="en-GB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$195.9 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млрд</a:t>
            </a:r>
            <a:r>
              <a:rPr lang="ru-RU" dirty="0">
                <a:solidFill>
                  <a:srgbClr val="333333"/>
                </a:solidFill>
                <a:latin typeface="Noto Sans" panose="020B0502040504020204" pitchFamily="34" charset="0"/>
              </a:rPr>
              <a:t> в 96 странах</a:t>
            </a:r>
            <a:r>
              <a:rPr lang="en-GB" b="1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 </a:t>
            </a:r>
            <a:endParaRPr lang="ru-RU" b="1" i="0" dirty="0">
              <a:solidFill>
                <a:srgbClr val="333333"/>
              </a:solidFill>
              <a:effectLst/>
              <a:latin typeface="Noto Sans" panose="020B0502040504020204" pitchFamily="34" charset="0"/>
            </a:endParaRPr>
          </a:p>
          <a:p>
            <a:r>
              <a:rPr lang="en-GB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https://www.nrcan.gc.ca</a:t>
            </a:r>
            <a:r>
              <a:rPr lang="ru-RU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 </a:t>
            </a:r>
            <a:endParaRPr lang="en-GB" dirty="0"/>
          </a:p>
        </p:txBody>
      </p:sp>
      <p:pic>
        <p:nvPicPr>
          <p:cNvPr id="1026" name="Picture 2" descr="Figure 1: Geographic distribution of Canadian mining assets, 2021">
            <a:extLst>
              <a:ext uri="{FF2B5EF4-FFF2-40B4-BE49-F238E27FC236}">
                <a16:creationId xmlns:a16="http://schemas.microsoft.com/office/drawing/2014/main" id="{2132CDB1-5577-0130-3F33-2AEAC9D917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" y="1570831"/>
            <a:ext cx="900103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ure 2: Percentage of CMAs abroad, by country, 2021">
            <a:extLst>
              <a:ext uri="{FF2B5EF4-FFF2-40B4-BE49-F238E27FC236}">
                <a16:creationId xmlns:a16="http://schemas.microsoft.com/office/drawing/2014/main" id="{8C0832E5-C07B-DBEE-132A-69AB4DAF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201" y="1067207"/>
            <a:ext cx="2733769" cy="203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Figure 3: CMAs of junior companies, by region, 2020 and 2021 (p)">
            <a:extLst>
              <a:ext uri="{FF2B5EF4-FFF2-40B4-BE49-F238E27FC236}">
                <a16:creationId xmlns:a16="http://schemas.microsoft.com/office/drawing/2014/main" id="{FE475AFA-CDA1-976D-2461-AB7CD0938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16" y="3069268"/>
            <a:ext cx="2650773" cy="18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639252-AD20-3F7D-A67D-CCD1CD191323}"/>
              </a:ext>
            </a:extLst>
          </p:cNvPr>
          <p:cNvSpPr txBox="1"/>
          <p:nvPr/>
        </p:nvSpPr>
        <p:spPr>
          <a:xfrm>
            <a:off x="10705628" y="3076502"/>
            <a:ext cx="1408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Юниоры</a:t>
            </a:r>
            <a:endParaRPr lang="en-GB" sz="1200" b="1" dirty="0"/>
          </a:p>
        </p:txBody>
      </p:sp>
      <p:pic>
        <p:nvPicPr>
          <p:cNvPr id="9" name="Picture 8" descr="Figure 4: CMAs of senior companies, by region, 2020 and 2021 (p)">
            <a:extLst>
              <a:ext uri="{FF2B5EF4-FFF2-40B4-BE49-F238E27FC236}">
                <a16:creationId xmlns:a16="http://schemas.microsoft.com/office/drawing/2014/main" id="{12E4BCF7-4A70-4956-845F-F697245D4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17" y="5066214"/>
            <a:ext cx="2650772" cy="171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8A18E6-CE13-FE19-921D-41AA1F620EC5}"/>
              </a:ext>
            </a:extLst>
          </p:cNvPr>
          <p:cNvSpPr txBox="1"/>
          <p:nvPr/>
        </p:nvSpPr>
        <p:spPr>
          <a:xfrm>
            <a:off x="10705628" y="5027863"/>
            <a:ext cx="9578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Мейджоры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208752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8555</TotalTime>
  <Words>707</Words>
  <Application>Microsoft Office PowerPoint</Application>
  <PresentationFormat>Widescreen</PresentationFormat>
  <Paragraphs>96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Noto Sans</vt:lpstr>
      <vt:lpstr>Rubik</vt:lpstr>
      <vt:lpstr>Office Theme</vt:lpstr>
      <vt:lpstr>Финансирование геологоразведки: госфинансирование, крупные горные компании и юниоры – какой источник важней и когда</vt:lpstr>
      <vt:lpstr>Мой опыт</vt:lpstr>
      <vt:lpstr>Бизнес-цикл горного проекта</vt:lpstr>
      <vt:lpstr>Мировое производство полезных ископаемых в 1998-2018 гг (млн т)</vt:lpstr>
      <vt:lpstr>PowerPoint Presentation</vt:lpstr>
      <vt:lpstr>Цены на золото, медь и нефть с 1900 года и ценовые суперциклы </vt:lpstr>
      <vt:lpstr>Геолого-разведочные работы в мире         в 1970-2020 гг</vt:lpstr>
      <vt:lpstr>Статистика</vt:lpstr>
      <vt:lpstr>География проектов канадских компаний в 2021 г</vt:lpstr>
      <vt:lpstr>Расходы на ГРР в мире в 1975-2020 гг</vt:lpstr>
      <vt:lpstr>PowerPoint Presentation</vt:lpstr>
      <vt:lpstr>PowerPoint Presentation</vt:lpstr>
      <vt:lpstr>Золото-рудные месторождения мира всех типов</vt:lpstr>
      <vt:lpstr>Расходы на ГРР по золоту -  1975-2020</vt:lpstr>
      <vt:lpstr>Затраты на ГРР в мире и цена на золото</vt:lpstr>
      <vt:lpstr>Расходы на ГРР по золоту по регионам -  1975-2020 гг</vt:lpstr>
      <vt:lpstr>Количество открытий – 1970-2019 гг</vt:lpstr>
      <vt:lpstr>Количество открытий – 1970-2019 гг</vt:lpstr>
      <vt:lpstr>География открытий золота – 2010 – н.в.</vt:lpstr>
      <vt:lpstr>Месторождения золота по размеру – 1970-2020</vt:lpstr>
      <vt:lpstr>Средняя стоимость открытия в 1975-2019</vt:lpstr>
      <vt:lpstr>Факторы, влияющие на открытие месторождения и его судьбу</vt:lpstr>
      <vt:lpstr>Геолого-разведочные работы после 2020 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Приоритеты поисковых работ глазами юниора</dc:title>
  <dc:creator>Alexander Yakubchuk</dc:creator>
  <cp:lastModifiedBy>Alexander Yakubchuk</cp:lastModifiedBy>
  <cp:revision>56</cp:revision>
  <dcterms:created xsi:type="dcterms:W3CDTF">2022-11-16T07:52:20Z</dcterms:created>
  <dcterms:modified xsi:type="dcterms:W3CDTF">2023-03-07T06:16:05Z</dcterms:modified>
</cp:coreProperties>
</file>